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82" r:id="rId11"/>
    <p:sldId id="283" r:id="rId12"/>
    <p:sldId id="287" r:id="rId13"/>
    <p:sldId id="273" r:id="rId14"/>
    <p:sldId id="285" r:id="rId15"/>
    <p:sldId id="286" r:id="rId16"/>
    <p:sldId id="274" r:id="rId17"/>
    <p:sldId id="276" r:id="rId18"/>
    <p:sldId id="278" r:id="rId19"/>
    <p:sldId id="284" r:id="rId20"/>
    <p:sldId id="277" r:id="rId21"/>
    <p:sldId id="279" r:id="rId22"/>
    <p:sldId id="280" r:id="rId23"/>
    <p:sldId id="28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4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0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6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4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36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75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21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2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6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6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9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3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8C4F-EB4F-4444-BFF1-5B2326BBA11C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03B3D-3864-4FB1-9801-16357392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9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30570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260" y="3279586"/>
            <a:ext cx="3821373" cy="3469019"/>
          </a:xfrm>
        </p:spPr>
      </p:pic>
      <p:sp>
        <p:nvSpPr>
          <p:cNvPr id="4" name="Oval 3"/>
          <p:cNvSpPr/>
          <p:nvPr/>
        </p:nvSpPr>
        <p:spPr>
          <a:xfrm>
            <a:off x="2397456" y="122830"/>
            <a:ext cx="7397087" cy="293426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lnSpc>
                <a:spcPct val="200000"/>
              </a:lnSpc>
            </a:pPr>
            <a:r>
              <a:rPr lang="bn-BD" sz="11500" b="1" dirty="0" smtClean="0">
                <a:ln/>
                <a:solidFill>
                  <a:schemeClr val="accent4"/>
                </a:solidFill>
              </a:rPr>
              <a:t>স্বাগতম</a:t>
            </a:r>
            <a:endParaRPr lang="en-US" sz="11500" b="1" dirty="0" smtClean="0">
              <a:ln/>
              <a:solidFill>
                <a:schemeClr val="accent4"/>
              </a:solidFill>
            </a:endParaRPr>
          </a:p>
          <a:p>
            <a:pPr algn="ctr"/>
            <a:endParaRPr lang="en-US" b="1" dirty="0">
              <a:ln/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95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4085" y="108283"/>
            <a:ext cx="99019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প্রদত্ত </a:t>
            </a:r>
            <a:r>
              <a:rPr lang="bn-BD" sz="4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শব্দ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</a:t>
            </a:r>
            <a:r>
              <a:rPr lang="bn-BD" sz="4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শব্দার্থ</a:t>
            </a:r>
            <a:r>
              <a:rPr lang="bn-BD" sz="4400" u="sng" dirty="0" smtClean="0"/>
              <a:t> </a:t>
            </a:r>
            <a:endParaRPr lang="bn-BD" sz="4400" u="sng" dirty="0"/>
          </a:p>
        </p:txBody>
      </p:sp>
      <p:sp>
        <p:nvSpPr>
          <p:cNvPr id="7" name="Rounded Rectangle 6"/>
          <p:cNvSpPr/>
          <p:nvPr/>
        </p:nvSpPr>
        <p:spPr>
          <a:xfrm>
            <a:off x="794085" y="1179095"/>
            <a:ext cx="2009273" cy="1082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বাট</a:t>
            </a:r>
            <a:endParaRPr lang="en-US" sz="4400" dirty="0"/>
          </a:p>
        </p:txBody>
      </p:sp>
      <p:sp>
        <p:nvSpPr>
          <p:cNvPr id="8" name="Rounded Rectangle 7"/>
          <p:cNvSpPr/>
          <p:nvPr/>
        </p:nvSpPr>
        <p:spPr>
          <a:xfrm>
            <a:off x="8349914" y="2707106"/>
            <a:ext cx="1913021" cy="102956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গোশালায়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88067" y="2563306"/>
            <a:ext cx="2009273" cy="1082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আথালে</a:t>
            </a:r>
            <a:endParaRPr lang="en-US" sz="4000" dirty="0"/>
          </a:p>
        </p:txBody>
      </p:sp>
      <p:sp>
        <p:nvSpPr>
          <p:cNvPr id="11" name="Rounded Rectangle 10"/>
          <p:cNvSpPr/>
          <p:nvPr/>
        </p:nvSpPr>
        <p:spPr>
          <a:xfrm>
            <a:off x="788068" y="3947517"/>
            <a:ext cx="2009273" cy="1082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নাহি</a:t>
            </a:r>
            <a:endParaRPr lang="en-US" sz="4400" dirty="0"/>
          </a:p>
        </p:txBody>
      </p:sp>
      <p:sp>
        <p:nvSpPr>
          <p:cNvPr id="16" name="Rounded Rectangle 15"/>
          <p:cNvSpPr/>
          <p:nvPr/>
        </p:nvSpPr>
        <p:spPr>
          <a:xfrm>
            <a:off x="8349915" y="3947517"/>
            <a:ext cx="2009273" cy="1082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স্নান </a:t>
            </a:r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করা  </a:t>
            </a:r>
            <a:endParaRPr lang="bn-BD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349914" y="5475528"/>
            <a:ext cx="2009273" cy="1082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সাগর</a:t>
            </a:r>
            <a: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788067" y="5512781"/>
            <a:ext cx="2009273" cy="1082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সায়র</a:t>
            </a:r>
            <a:endParaRPr lang="en-US" sz="4400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781" y="1179095"/>
            <a:ext cx="2009273" cy="1082840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>
          <a:xfrm>
            <a:off x="8253662" y="1179095"/>
            <a:ext cx="2009273" cy="1082840"/>
          </a:xfrm>
          <a:prstGeom prst="roundRect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রাস্তা</a:t>
            </a:r>
            <a:endParaRPr lang="bn-BD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780" y="2563305"/>
            <a:ext cx="2009273" cy="108284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779" y="3947515"/>
            <a:ext cx="2009273" cy="108284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778" y="5512781"/>
            <a:ext cx="2009273" cy="108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33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10" grpId="0" animBg="1"/>
      <p:bldP spid="11" grpId="0" animBg="1"/>
      <p:bldP spid="16" grpId="0" animBg="1"/>
      <p:bldP spid="18" grpId="0" animBg="1"/>
      <p:bldP spid="20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4085" y="108283"/>
            <a:ext cx="103461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প্রদত্তশব্দ</a:t>
            </a:r>
            <a:r>
              <a:rPr lang="bn-BD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</a:t>
            </a:r>
            <a:r>
              <a:rPr lang="bn-BD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ব্যুৎপত্তিশব্দ</a:t>
            </a:r>
            <a:endParaRPr lang="bn-BD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88067" y="1179095"/>
            <a:ext cx="2009273" cy="1082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সোনা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253662" y="2563306"/>
            <a:ext cx="2009273" cy="1082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পদ </a:t>
            </a:r>
            <a:endParaRPr lang="bn-BD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88067" y="2563306"/>
            <a:ext cx="2009273" cy="1082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পা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88068" y="3947517"/>
            <a:ext cx="2009273" cy="1082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আঁখি</a:t>
            </a:r>
            <a:r>
              <a:rPr lang="bn-BD" sz="4400" dirty="0" smtClean="0"/>
              <a:t> </a:t>
            </a:r>
            <a:endParaRPr lang="en-US" sz="4400" dirty="0"/>
          </a:p>
        </p:txBody>
      </p:sp>
      <p:sp>
        <p:nvSpPr>
          <p:cNvPr id="16" name="Rounded Rectangle 15"/>
          <p:cNvSpPr/>
          <p:nvPr/>
        </p:nvSpPr>
        <p:spPr>
          <a:xfrm>
            <a:off x="8349915" y="3947517"/>
            <a:ext cx="2009273" cy="1082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অক্ষি </a:t>
            </a:r>
            <a:endParaRPr lang="bn-BD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349914" y="5475528"/>
            <a:ext cx="2009273" cy="1082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সর্প</a:t>
            </a:r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/>
          </a:p>
        </p:txBody>
      </p:sp>
      <p:sp>
        <p:nvSpPr>
          <p:cNvPr id="20" name="Rounded Rectangle 19"/>
          <p:cNvSpPr/>
          <p:nvPr/>
        </p:nvSpPr>
        <p:spPr>
          <a:xfrm>
            <a:off x="788067" y="5512781"/>
            <a:ext cx="2009273" cy="1082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সাপ</a:t>
            </a:r>
            <a:r>
              <a:rPr lang="bn-BD" sz="4400" dirty="0" smtClean="0"/>
              <a:t> </a:t>
            </a:r>
            <a:endParaRPr lang="en-US" sz="4400" dirty="0"/>
          </a:p>
        </p:txBody>
      </p:sp>
      <p:sp>
        <p:nvSpPr>
          <p:cNvPr id="22" name="Rounded Rectangle 21"/>
          <p:cNvSpPr/>
          <p:nvPr/>
        </p:nvSpPr>
        <p:spPr>
          <a:xfrm>
            <a:off x="8253662" y="1179095"/>
            <a:ext cx="2009273" cy="1082840"/>
          </a:xfrm>
          <a:prstGeom prst="roundRect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স্বর্ণ</a:t>
            </a:r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bn-BD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238" y="1179095"/>
            <a:ext cx="2369713" cy="10828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238" y="2563306"/>
            <a:ext cx="2369713" cy="108284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237" y="3947517"/>
            <a:ext cx="2369713" cy="108284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236" y="5512781"/>
            <a:ext cx="2369713" cy="108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40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10" grpId="0" animBg="1"/>
      <p:bldP spid="11" grpId="0" animBg="1"/>
      <p:bldP spid="16" grpId="0" animBg="1"/>
      <p:bldP spid="18" grpId="0" animBg="1"/>
      <p:bldP spid="20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1668"/>
            <a:ext cx="5181600" cy="415497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958" y="141668"/>
            <a:ext cx="5156842" cy="4154979"/>
          </a:xfrm>
        </p:spPr>
      </p:pic>
      <p:pic>
        <p:nvPicPr>
          <p:cNvPr id="6" name="Content Placeholder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11" y="141668"/>
            <a:ext cx="4440136" cy="415497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4623515"/>
            <a:ext cx="5640946" cy="11977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এইখানে তোর দাদীর কবর ডালিম- গাছের তলে</a:t>
            </a:r>
          </a:p>
          <a:p>
            <a:pPr>
              <a:lnSpc>
                <a:spcPct val="150000"/>
              </a:lnSpc>
            </a:pPr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তিরিশ বছর ভিজায়ে রেখেছি দুই নয়নের জলে। </a:t>
            </a:r>
          </a:p>
        </p:txBody>
      </p:sp>
      <p:sp>
        <p:nvSpPr>
          <p:cNvPr id="8" name="Rectangle 7"/>
          <p:cNvSpPr/>
          <p:nvPr/>
        </p:nvSpPr>
        <p:spPr>
          <a:xfrm>
            <a:off x="6323527" y="4623515"/>
            <a:ext cx="5640946" cy="11977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এতটুকু তারে ঘরে এনেছিনু সোনার মতন মুখ</a:t>
            </a:r>
          </a:p>
          <a:p>
            <a:pPr>
              <a:lnSpc>
                <a:spcPct val="150000"/>
              </a:lnSpc>
            </a:pPr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পুতুলের বিয়ে ভেঙে গেল বলে কেঁদে ভাসাইত বুক।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2642043" y="3913832"/>
            <a:ext cx="709684" cy="70968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8462749" y="3913831"/>
            <a:ext cx="709684" cy="70968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7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399245" y="136478"/>
            <a:ext cx="11078522" cy="1555845"/>
          </a:xfrm>
          <a:prstGeom prst="ribbon2">
            <a:avLst>
              <a:gd name="adj1" fmla="val 33333"/>
              <a:gd name="adj2" fmla="val 5000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 কাজ- ৩ মিনিট </a:t>
            </a:r>
            <a:endParaRPr lang="en-US" sz="2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87887" y="2079653"/>
            <a:ext cx="10189880" cy="28271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bn-BD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দাদী কেন কেঁদে বুক ভাসাতো?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bn-BD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কবর কবিতায় দাদীর কবর কোথায় ছিল? </a:t>
            </a:r>
            <a:endParaRPr lang="en-US" sz="3600" dirty="0"/>
          </a:p>
        </p:txBody>
      </p:sp>
      <p:sp>
        <p:nvSpPr>
          <p:cNvPr id="12" name="Rectangle 11"/>
          <p:cNvSpPr/>
          <p:nvPr/>
        </p:nvSpPr>
        <p:spPr>
          <a:xfrm>
            <a:off x="7642745" y="5167805"/>
            <a:ext cx="365235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bn-BD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উত্তরঃ পুতুলের বিয়ে ভেঙ্গে গেলে।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598008" y="5675636"/>
            <a:ext cx="3012363" cy="4732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bn-BD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উত্তরঃ ডালিম গাছের তলে।</a:t>
            </a:r>
          </a:p>
        </p:txBody>
      </p:sp>
    </p:spTree>
    <p:extLst>
      <p:ext uri="{BB962C8B-B14F-4D97-AF65-F5344CB8AC3E}">
        <p14:creationId xmlns:p14="http://schemas.microsoft.com/office/powerpoint/2010/main" val="32196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2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563" y="-2"/>
            <a:ext cx="3478750" cy="4198513"/>
          </a:xfrm>
        </p:spPr>
      </p:pic>
      <p:sp>
        <p:nvSpPr>
          <p:cNvPr id="7" name="Rectangle 6"/>
          <p:cNvSpPr/>
          <p:nvPr/>
        </p:nvSpPr>
        <p:spPr>
          <a:xfrm>
            <a:off x="218941" y="4604199"/>
            <a:ext cx="5663128" cy="9777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bn-BD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সোনালী ঊষার সোনামুখ তার আমার নয়নে ভরি</a:t>
            </a:r>
          </a:p>
          <a:p>
            <a:r>
              <a:rPr lang="bn-BD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লাঙ্গল লইয়া খেতে ছুটিতাম গাঁয়ের ও- পথ ধরি। </a:t>
            </a:r>
            <a:endParaRPr lang="en-US" sz="2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84890" y="4597757"/>
            <a:ext cx="5907110" cy="9841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bn-BD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যাইবার কালে ফিরে ফিরে তারে দেখে লইতাম কত </a:t>
            </a:r>
          </a:p>
          <a:p>
            <a:pPr algn="ctr"/>
            <a:r>
              <a:rPr lang="bn-BD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একথা লইয়া ভাবি সাব মোরে তামাশা করিত শত। </a:t>
            </a:r>
            <a:endParaRPr lang="en-US" sz="2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2266682" y="4198511"/>
            <a:ext cx="411975" cy="3992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05" y="45070"/>
            <a:ext cx="4938039" cy="4198513"/>
          </a:xfrm>
          <a:prstGeom prst="rect">
            <a:avLst/>
          </a:prstGeom>
        </p:spPr>
      </p:pic>
      <p:pic>
        <p:nvPicPr>
          <p:cNvPr id="12" name="Content Placeholder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" y="0"/>
            <a:ext cx="4938039" cy="4198513"/>
          </a:xfrm>
          <a:prstGeom prst="rect">
            <a:avLst/>
          </a:prstGeom>
        </p:spPr>
      </p:pic>
      <p:sp>
        <p:nvSpPr>
          <p:cNvPr id="13" name="Up Arrow 12"/>
          <p:cNvSpPr/>
          <p:nvPr/>
        </p:nvSpPr>
        <p:spPr>
          <a:xfrm>
            <a:off x="8859938" y="4185627"/>
            <a:ext cx="411975" cy="3992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7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433" y="141668"/>
            <a:ext cx="5109061" cy="38121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ounded Rectangle 4"/>
          <p:cNvSpPr/>
          <p:nvPr/>
        </p:nvSpPr>
        <p:spPr>
          <a:xfrm>
            <a:off x="1017431" y="4211393"/>
            <a:ext cx="9221273" cy="130076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হাত জোড় করে দোয়া মাঙ্ দাদু, ‘আয় খোদা! দয়াময়,</a:t>
            </a:r>
          </a:p>
          <a:p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আমার দাদীর তরেতে যেন গো ভেস্ত নসীব হয়।’ 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360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56063" y="0"/>
            <a:ext cx="11390194" cy="1842447"/>
          </a:xfrm>
          <a:prstGeom prst="ribbon2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জোড়ায় কাজ- ৫ মিনিট 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71972" y="2977900"/>
            <a:ext cx="11070529" cy="21536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দাদু দাদীকে কখন বিয়ে করে ঘরে এনেছিল?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দাদু মাঠে যাওয়ার সময় বারবার ফিরে তাকাতো কেন?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দাদু ও নাতী দাদীর জন্য কী করেছে?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ভাবি- সাবরা কী নিয়ে তামাশা করত?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7648715" y="1282882"/>
            <a:ext cx="4197542" cy="3125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792638" y="1692322"/>
            <a:ext cx="3641677" cy="343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78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66" y="104183"/>
            <a:ext cx="3979572" cy="4739963"/>
          </a:xfrm>
        </p:spPr>
      </p:pic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501" y="104182"/>
            <a:ext cx="3709115" cy="4739963"/>
          </a:xfrm>
        </p:spPr>
      </p:pic>
      <p:sp>
        <p:nvSpPr>
          <p:cNvPr id="3" name="Rectangle 2"/>
          <p:cNvSpPr/>
          <p:nvPr/>
        </p:nvSpPr>
        <p:spPr>
          <a:xfrm>
            <a:off x="0" y="5074276"/>
            <a:ext cx="6357871" cy="14553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সেই ফাল্গুনে বাপ তোর এসে কহিল আমারে ডাকি, </a:t>
            </a:r>
          </a:p>
          <a:p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‘বা-জান, আমার শরীর আজিকে কী যে করে থাকি থাকি।’</a:t>
            </a:r>
          </a:p>
          <a:p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ঘরের মেঝেতে সপটি বিছায়ে কহিলাম বাছা শোও, </a:t>
            </a:r>
          </a:p>
          <a:p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সেই শোওয়া তার শেষ শোওয়া হবে তাহা কি জানিত কেউ? 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23762" y="5074276"/>
            <a:ext cx="5430592" cy="14553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উদাসিনী সেই পল্লী-বালার নয়নের জল বুঝি </a:t>
            </a:r>
          </a:p>
          <a:p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কবর দেশের আন্ধার ঘরে পথ পেয়েছিল খুঁজি।</a:t>
            </a:r>
          </a:p>
          <a:p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তাই জীবনের প্রথম বেলায় ডাকিয়া আনিল সাঁঝ, </a:t>
            </a:r>
          </a:p>
          <a:p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হায় অভাগিনী আপনি পরিল মরন- বিষের তাজ।  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Up Arrow 3"/>
          <p:cNvSpPr/>
          <p:nvPr/>
        </p:nvSpPr>
        <p:spPr>
          <a:xfrm>
            <a:off x="2511380" y="4468969"/>
            <a:ext cx="534473" cy="60530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0765" y="104182"/>
            <a:ext cx="3709115" cy="4739963"/>
          </a:xfrm>
          <a:prstGeom prst="rect">
            <a:avLst/>
          </a:prstGeom>
        </p:spPr>
      </p:pic>
      <p:sp>
        <p:nvSpPr>
          <p:cNvPr id="9" name="Up Arrow 8"/>
          <p:cNvSpPr/>
          <p:nvPr/>
        </p:nvSpPr>
        <p:spPr>
          <a:xfrm>
            <a:off x="9248085" y="4468969"/>
            <a:ext cx="534473" cy="60530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/>
          <p:cNvSpPr/>
          <p:nvPr/>
        </p:nvSpPr>
        <p:spPr>
          <a:xfrm>
            <a:off x="4673515" y="2730321"/>
            <a:ext cx="1966079" cy="17386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মৃত পুত্র 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997003" y="104182"/>
            <a:ext cx="2587498" cy="20981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বিষণ্ণ পুত্রবধু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889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4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21" y="0"/>
            <a:ext cx="4678911" cy="4803536"/>
          </a:xfrm>
        </p:spPr>
      </p:pic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017" y="0"/>
            <a:ext cx="4230600" cy="4803536"/>
          </a:xfrm>
        </p:spPr>
      </p:pic>
      <p:sp>
        <p:nvSpPr>
          <p:cNvPr id="2" name="Rectangle 1"/>
          <p:cNvSpPr/>
          <p:nvPr/>
        </p:nvSpPr>
        <p:spPr>
          <a:xfrm>
            <a:off x="1" y="5074276"/>
            <a:ext cx="5782614" cy="1352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ব্যথাতুরা সেই হতভাগিনীরে বাসে নাই কেহ ভালো, </a:t>
            </a:r>
          </a:p>
          <a:p>
            <a:pPr algn="ctr"/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কবরে তাহার জড়ায়ে রয়েছে বুনো ঘাসগুলি কালো।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00800" y="5074276"/>
            <a:ext cx="5791200" cy="1352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একদিন গেনু গজনার হাটে তাহারে রাখিয়া ঘরে </a:t>
            </a:r>
          </a:p>
          <a:p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ফিরে এসে দেখি সোনার প্রতিমা লুটায় পথের পরে।</a:t>
            </a:r>
          </a:p>
          <a:p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সেই সোনামুখ গোলগাল হাত সকলি তেমন আছে।</a:t>
            </a:r>
          </a:p>
          <a:p>
            <a:r>
              <a:rPr lang="bn-BD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কী জানি সাপের দংশন পেয়ে মা আমার চলে গেছে।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5199832" y="2266398"/>
            <a:ext cx="1651729" cy="25371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নাতনীর কবর 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5289984" y="103030"/>
            <a:ext cx="1922185" cy="17901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মেয়ের মৃত্যু 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2661313" y="4803536"/>
            <a:ext cx="614150" cy="5327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8773746" y="4672537"/>
            <a:ext cx="614150" cy="5327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2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352" y="141667"/>
            <a:ext cx="4521780" cy="4430333"/>
          </a:xfrm>
        </p:spPr>
      </p:pic>
      <p:pic>
        <p:nvPicPr>
          <p:cNvPr id="7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486" y="141667"/>
            <a:ext cx="4828773" cy="4533364"/>
          </a:xfrm>
        </p:spPr>
      </p:pic>
      <p:sp>
        <p:nvSpPr>
          <p:cNvPr id="8" name="Rounded Rectangle 7"/>
          <p:cNvSpPr/>
          <p:nvPr/>
        </p:nvSpPr>
        <p:spPr>
          <a:xfrm>
            <a:off x="1043188" y="4736122"/>
            <a:ext cx="10431887" cy="20124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ওই দূর বনে সন্ধ্যা নামিছে ঘন আবিরের রাগে,</a:t>
            </a:r>
          </a:p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অমনি করিয়া লুটায়ে পড়িতে বড় সাধ আজ জাগে।  </a:t>
            </a:r>
          </a:p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জোড় হাতে দাদু মোনাজাত কর, ‘আয় খোদা! রহমান।</a:t>
            </a:r>
          </a:p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ভেস্ত নসিব করিও সকল মৃত্যু–ব্যথিত-প্রাণ।’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59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10648" cy="14876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bn-BD" sz="66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শিক্ষক পরিচিতি</a:t>
            </a:r>
            <a:endParaRPr lang="en-US" sz="66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071" y="623444"/>
            <a:ext cx="3590043" cy="324543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705970"/>
            <a:ext cx="6310648" cy="439861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endParaRPr lang="bn-BD" sz="1050" b="1" dirty="0" smtClean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00000"/>
              </a:lnSpc>
            </a:pPr>
            <a:r>
              <a:rPr lang="bn-BD" sz="3200" b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মোঃ সাইফুদ্দীন এমরান</a:t>
            </a:r>
          </a:p>
          <a:p>
            <a:pPr>
              <a:lnSpc>
                <a:spcPct val="100000"/>
              </a:lnSpc>
            </a:pPr>
            <a:r>
              <a:rPr lang="bn-BD" sz="32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uposhreeP" pitchFamily="2" charset="0"/>
              </a:rPr>
              <a:t>প্রভাষক</a:t>
            </a:r>
          </a:p>
          <a:p>
            <a:pPr>
              <a:lnSpc>
                <a:spcPct val="100000"/>
              </a:lnSpc>
            </a:pPr>
            <a:r>
              <a:rPr lang="bn-BD" sz="32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uposhreeP" pitchFamily="2" charset="0"/>
              </a:rPr>
              <a:t>বাংলা বিভাগ </a:t>
            </a:r>
          </a:p>
          <a:p>
            <a:pPr>
              <a:lnSpc>
                <a:spcPct val="100000"/>
              </a:lnSpc>
            </a:pPr>
            <a:r>
              <a:rPr lang="bn-BD" sz="32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uposhreeP" pitchFamily="2" charset="0"/>
              </a:rPr>
              <a:t>জয়পুরহাট সরকারি মহিলা</a:t>
            </a:r>
          </a:p>
          <a:p>
            <a:pPr>
              <a:lnSpc>
                <a:spcPct val="100000"/>
              </a:lnSpc>
            </a:pPr>
            <a:r>
              <a:rPr lang="bn-BD" sz="32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uposhreeP" pitchFamily="2" charset="0"/>
              </a:rPr>
              <a:t>কলেজ, জয়পুরহাট।</a:t>
            </a:r>
            <a:endParaRPr lang="en-US" sz="3200" b="1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uposhreeP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40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e-mail:</a:t>
            </a:r>
          </a:p>
          <a:p>
            <a:pPr>
              <a:lnSpc>
                <a:spcPct val="100000"/>
              </a:lnSpc>
            </a:pPr>
            <a:r>
              <a:rPr lang="en-US" sz="40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saifuddenemran@gmail.com</a:t>
            </a:r>
            <a:r>
              <a:rPr lang="bn-BD" sz="40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uposhreeP" pitchFamily="2" charset="0"/>
              </a:rPr>
              <a:t> </a:t>
            </a:r>
          </a:p>
          <a:p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761408" y="4011913"/>
            <a:ext cx="5430592" cy="174494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ব্যাচ নম্বরঃ ৩৩ আইডি নম্বরঃ</a:t>
            </a:r>
            <a:r>
              <a:rPr lang="en-US" sz="4000" b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4000" b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০৪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1938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36727" y="107545"/>
            <a:ext cx="11409529" cy="1721255"/>
          </a:xfrm>
          <a:prstGeom prst="ribbon2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/>
            </a:r>
            <a:br>
              <a:rPr lang="en-US" sz="3200" dirty="0"/>
            </a:b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6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কাজ- </a:t>
            </a:r>
            <a:r>
              <a:rPr lang="bn-BD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১০ মিনিট  </a:t>
            </a:r>
            <a:endParaRPr lang="en-US" sz="6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Horizontal Scroll 7"/>
          <p:cNvSpPr/>
          <p:nvPr/>
        </p:nvSpPr>
        <p:spPr>
          <a:xfrm>
            <a:off x="436727" y="2228045"/>
            <a:ext cx="11409529" cy="3052294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শোক-কবিতা </a:t>
            </a:r>
            <a:r>
              <a:rPr lang="bn-BD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হিসেবে কবর কবিতা কতটুকু সার্থক</a:t>
            </a:r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 </a:t>
            </a:r>
            <a:endParaRPr lang="bn-BD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bn-BD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অস্তায়মান সূর্যের সাথে দাদু নিজেকে তুলনা করেছেন </a:t>
            </a:r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কেন?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দাদু সকল মৃতের জন্য কী করেছেন?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9885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823" y="1552291"/>
            <a:ext cx="4712594" cy="3240495"/>
          </a:xfrm>
        </p:spPr>
      </p:pic>
      <p:sp>
        <p:nvSpPr>
          <p:cNvPr id="9" name="Title 3"/>
          <p:cNvSpPr>
            <a:spLocks noGrp="1"/>
          </p:cNvSpPr>
          <p:nvPr>
            <p:ph type="title"/>
          </p:nvPr>
        </p:nvSpPr>
        <p:spPr>
          <a:xfrm>
            <a:off x="863958" y="0"/>
            <a:ext cx="10515600" cy="1347767"/>
          </a:xfrm>
          <a:prstGeom prst="ribbon2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bn-BD" sz="73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94067" y="4997310"/>
            <a:ext cx="11603866" cy="18243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86626" y="5145205"/>
            <a:ext cx="1051130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bn-BD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কবর </a:t>
            </a:r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কবিতায় জোড়মানিক কারা? তাদের কী হয়েছিলো?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দাদুর মেয়ের কীভাবে মৃত্যু হয়েছিলো?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কাকে পল্লীকবি বলা হয়েছে এবং কেন?  </a:t>
            </a:r>
            <a:endParaRPr lang="bn-B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427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577" y="2601531"/>
            <a:ext cx="11629623" cy="2502732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bn-BD" dirty="0" smtClean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bn-BD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কবর কবিতায় মোট কয়টি মৃত্যু ঘটেছে এবং দাদুর সাথে তাদের সম্পর্ক কী লিখ। </a:t>
            </a:r>
            <a:endParaRPr lang="en-US" sz="3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57577" y="232012"/>
            <a:ext cx="11809927" cy="1854365"/>
          </a:xfrm>
          <a:prstGeom prst="ribbon2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বাড়ীর কাজ </a:t>
            </a:r>
            <a:endParaRPr lang="en-US" sz="6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39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2183641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bn-BD" sz="19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ধন্যবাদ</a:t>
            </a:r>
            <a:r>
              <a:rPr lang="bn-BD" sz="8800" dirty="0" smtClean="0"/>
              <a:t> </a:t>
            </a:r>
            <a:endParaRPr lang="en-US" sz="8800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269030">
            <a:off x="3347975" y="2936662"/>
            <a:ext cx="5016126" cy="3126248"/>
          </a:xfrm>
        </p:spPr>
      </p:pic>
    </p:spTree>
    <p:extLst>
      <p:ext uri="{BB962C8B-B14F-4D97-AF65-F5344CB8AC3E}">
        <p14:creationId xmlns:p14="http://schemas.microsoft.com/office/powerpoint/2010/main" val="154691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6879" y="123793"/>
            <a:ext cx="9144000" cy="1528548"/>
          </a:xfrm>
        </p:spPr>
        <p:txBody>
          <a:bodyPr>
            <a:normAutofit/>
          </a:bodyPr>
          <a:lstStyle/>
          <a:p>
            <a:r>
              <a:rPr lang="bn-BD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পাঠ পরিচিতি 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3160" y="1652341"/>
            <a:ext cx="11011437" cy="464542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bn-BD" sz="4400" b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বিষয়ঃ বাংলা (</a:t>
            </a:r>
            <a:r>
              <a:rPr lang="bn-BD" sz="44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কবিতা</a:t>
            </a:r>
            <a:r>
              <a:rPr lang="bn-BD" sz="4400" b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 	   </a:t>
            </a:r>
            <a:endParaRPr lang="en-US" sz="4400" b="1" dirty="0" smtClean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lnSpc>
                <a:spcPct val="100000"/>
              </a:lnSpc>
            </a:pPr>
            <a:r>
              <a:rPr lang="bn-BD" sz="4400" b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শ্রেণিঃ একাদশ  </a:t>
            </a:r>
            <a:endParaRPr lang="en-US" sz="4400" b="1" dirty="0" smtClean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lnSpc>
                <a:spcPct val="100000"/>
              </a:lnSpc>
            </a:pPr>
            <a:r>
              <a:rPr lang="bn-BD" sz="44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অধ্যায়ঃ </a:t>
            </a:r>
            <a:r>
              <a:rPr lang="bn-BD" sz="44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পঞ্চম </a:t>
            </a:r>
          </a:p>
          <a:p>
            <a:pPr algn="l">
              <a:lnSpc>
                <a:spcPct val="100000"/>
              </a:lnSpc>
            </a:pPr>
            <a:r>
              <a:rPr lang="bn-BD" sz="44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বিষয়বস্তুঃ কবর </a:t>
            </a:r>
          </a:p>
          <a:p>
            <a:pPr algn="l">
              <a:lnSpc>
                <a:spcPct val="100000"/>
              </a:lnSpc>
            </a:pPr>
            <a:r>
              <a:rPr lang="bn-BD" sz="4400" b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সময়ঃ ৪০ মিনিট</a:t>
            </a:r>
            <a:endParaRPr lang="en-US" sz="44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lnSpc>
                <a:spcPct val="100000"/>
              </a:lnSpc>
            </a:pPr>
            <a:r>
              <a:rPr lang="bn-BD" sz="44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তারিখঃ ২১-০৪-২০১৩ খ্রি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9635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906" y="81882"/>
            <a:ext cx="8106770" cy="1528553"/>
          </a:xfrm>
        </p:spPr>
        <p:txBody>
          <a:bodyPr>
            <a:normAutofit/>
          </a:bodyPr>
          <a:lstStyle/>
          <a:p>
            <a:r>
              <a:rPr lang="bn-BD" sz="8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শিখন ফল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882" y="2197289"/>
            <a:ext cx="11269014" cy="3739872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50000"/>
              </a:lnSpc>
            </a:pPr>
            <a:r>
              <a:rPr lang="bn-BD" sz="5200" dirty="0"/>
              <a:t>	</a:t>
            </a:r>
            <a:r>
              <a:rPr lang="bn-BD" sz="5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এই পাঠ শেষে শিক্ষার্থী- </a:t>
            </a:r>
          </a:p>
          <a:p>
            <a:pPr marL="1257300" lvl="2" indent="-342900" algn="l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bn-BD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bn-BD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কবি পরিচিতি  বলতে পারবে। </a:t>
            </a:r>
          </a:p>
          <a:p>
            <a:pPr marL="1257300" lvl="2" indent="-342900" algn="l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bn-BD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bn-BD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ব্যুৎপত্তি শব্দ, শব্দার্থ বলতে পারবে।</a:t>
            </a:r>
            <a:r>
              <a:rPr lang="en-US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EMJ" pitchFamily="2" charset="0"/>
              </a:rPr>
              <a:t> </a:t>
            </a:r>
            <a:r>
              <a:rPr lang="bn-BD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EMJ" pitchFamily="2" charset="0"/>
              </a:rPr>
              <a:t> </a:t>
            </a:r>
            <a:endParaRPr lang="bn-BD" sz="5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57300" lvl="2" indent="-342900" algn="l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bn-BD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কবিতাটির ভাবার্থ বিশ্লেষণ করতে পারবে।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04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45019"/>
            <a:ext cx="10515600" cy="920667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bn-BD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ছবিগুলো কিসের</a:t>
            </a:r>
            <a:r>
              <a:rPr lang="en-US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30" y="1674253"/>
            <a:ext cx="4261835" cy="3820103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053" y="1674253"/>
            <a:ext cx="4632158" cy="3825025"/>
          </a:xfrm>
        </p:spPr>
      </p:pic>
      <p:sp>
        <p:nvSpPr>
          <p:cNvPr id="4" name="Rounded Rectangle 3"/>
          <p:cNvSpPr/>
          <p:nvPr/>
        </p:nvSpPr>
        <p:spPr>
          <a:xfrm>
            <a:off x="4546242" y="5902923"/>
            <a:ext cx="2472744" cy="7727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কবর</a:t>
            </a:r>
            <a:r>
              <a:rPr lang="bn-BD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3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962"/>
            <a:ext cx="9144000" cy="189319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00776"/>
            <a:ext cx="9144000" cy="27689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169324"/>
            <a:ext cx="9144000" cy="19318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spcBef>
                <a:spcPct val="0"/>
              </a:spcBef>
              <a:defRPr/>
            </a:pPr>
            <a:r>
              <a:rPr lang="bn-BD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1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শিরোনাম</a:t>
            </a:r>
            <a:endParaRPr lang="en-US" sz="11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24000" y="3000777"/>
            <a:ext cx="9144000" cy="2768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8000" dirty="0" smtClean="0">
                <a:solidFill>
                  <a:schemeClr val="tx1"/>
                </a:solidFill>
              </a:rPr>
              <a:t>    </a:t>
            </a:r>
            <a:r>
              <a:rPr lang="bn-BD" sz="8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কবর</a:t>
            </a:r>
          </a:p>
          <a:p>
            <a:pPr algn="ctr"/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bn-B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bn-BD" sz="8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bn-BD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জসীমউদদীন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8770513" y="5177307"/>
            <a:ext cx="141668" cy="218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inus 7"/>
          <p:cNvSpPr/>
          <p:nvPr/>
        </p:nvSpPr>
        <p:spPr>
          <a:xfrm rot="2505140">
            <a:off x="8464633" y="5228268"/>
            <a:ext cx="329633" cy="266252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604" y="2252651"/>
            <a:ext cx="2284792" cy="3050315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63562" y="0"/>
            <a:ext cx="5937616" cy="6064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কবি পরিচিতি 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ight Arrow 5"/>
          <p:cNvSpPr/>
          <p:nvPr/>
        </p:nvSpPr>
        <p:spPr>
          <a:xfrm rot="16200000">
            <a:off x="5858028" y="1796315"/>
            <a:ext cx="475944" cy="436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 rot="16200000">
            <a:off x="4309860" y="3304030"/>
            <a:ext cx="396410" cy="86504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 rot="5400000">
            <a:off x="7524213" y="3348881"/>
            <a:ext cx="396410" cy="942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 rot="10800000">
            <a:off x="6032370" y="5287851"/>
            <a:ext cx="396410" cy="58968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 rot="8001793">
            <a:off x="7286361" y="5055713"/>
            <a:ext cx="396410" cy="56829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 rot="13510902">
            <a:off x="4633409" y="5014943"/>
            <a:ext cx="396410" cy="6121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 rot="18986630">
            <a:off x="4680275" y="1948735"/>
            <a:ext cx="396410" cy="47998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 rot="2936291">
            <a:off x="7159048" y="1962554"/>
            <a:ext cx="396410" cy="45124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rot="2596987">
            <a:off x="7094827" y="891897"/>
            <a:ext cx="2555395" cy="162136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স্মৃতিকথা,</a:t>
            </a:r>
          </a:p>
          <a:p>
            <a:pPr algn="ctr"/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ভ্রমণ কাহিনী ও প্রবন্ধ লিখেছেন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Oval 14"/>
          <p:cNvSpPr/>
          <p:nvPr/>
        </p:nvSpPr>
        <p:spPr>
          <a:xfrm>
            <a:off x="5229164" y="824823"/>
            <a:ext cx="1733669" cy="9518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জন্ম ১৯০৩ 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Oval 15"/>
          <p:cNvSpPr/>
          <p:nvPr/>
        </p:nvSpPr>
        <p:spPr>
          <a:xfrm rot="19256900">
            <a:off x="3418295" y="1266608"/>
            <a:ext cx="1733669" cy="9518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পল্লীকবি 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Oval 16"/>
          <p:cNvSpPr/>
          <p:nvPr/>
        </p:nvSpPr>
        <p:spPr>
          <a:xfrm>
            <a:off x="8150115" y="3106272"/>
            <a:ext cx="2887079" cy="142723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রবীন্দ্রভারতী কর্তৃক</a:t>
            </a:r>
          </a:p>
          <a:p>
            <a:pPr algn="ctr"/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ডি লিট ডিগ্রি প্রদান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Oval 17"/>
          <p:cNvSpPr/>
          <p:nvPr/>
        </p:nvSpPr>
        <p:spPr>
          <a:xfrm rot="18862553">
            <a:off x="7315482" y="5063687"/>
            <a:ext cx="2330244" cy="14578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কবর কবিতাটি ছাত্রজীবনে লেখা ও প্রকাশিত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Oval 18"/>
          <p:cNvSpPr/>
          <p:nvPr/>
        </p:nvSpPr>
        <p:spPr>
          <a:xfrm>
            <a:off x="5363739" y="5877535"/>
            <a:ext cx="1733669" cy="9518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মৃত্যু ১৯৭৬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Oval 19"/>
          <p:cNvSpPr/>
          <p:nvPr/>
        </p:nvSpPr>
        <p:spPr>
          <a:xfrm rot="3505742">
            <a:off x="2899445" y="5108521"/>
            <a:ext cx="2188385" cy="129630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জন্মস্থান তাম্বুলখানা</a:t>
            </a:r>
          </a:p>
          <a:p>
            <a:pPr algn="ctr"/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ফরিদপুর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Oval 20"/>
          <p:cNvSpPr/>
          <p:nvPr/>
        </p:nvSpPr>
        <p:spPr>
          <a:xfrm>
            <a:off x="978794" y="2990318"/>
            <a:ext cx="3101909" cy="154318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কাব্যগ্রন্থঃ </a:t>
            </a:r>
          </a:p>
          <a:p>
            <a:pPr algn="ctr"/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সোজন বাদিয়ার ঘাট, রাখালী,বালুচর ধানখেত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32634" y="5321038"/>
            <a:ext cx="1430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জসীমউদদীন</a:t>
            </a:r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6522021" y="5593047"/>
            <a:ext cx="78816" cy="720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87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01144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bn-BD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আদর্শ পাঠঃ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221" y="2165651"/>
            <a:ext cx="5938516" cy="395181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3487" y="2163650"/>
            <a:ext cx="5454107" cy="369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bn-BD" sz="7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কবিতাটি ছন্দ, তাল, লয় ও বিরাম চিহ্নের </a:t>
            </a:r>
            <a:r>
              <a:rPr lang="bn-BD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(দাড়ি</a:t>
            </a:r>
            <a:r>
              <a:rPr lang="bn-BD" sz="7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, </a:t>
            </a:r>
            <a:r>
              <a:rPr lang="bn-BD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কমা ইত্যাদি) </a:t>
            </a:r>
            <a:r>
              <a:rPr lang="bn-BD" sz="7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ভাব সন্নিবেশে </a:t>
            </a:r>
            <a:r>
              <a:rPr lang="bn-BD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 একবার </a:t>
            </a:r>
            <a:r>
              <a:rPr lang="bn-BD" sz="7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আবৃত্তি করব।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8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10515600" cy="1780673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সরব </a:t>
            </a:r>
            <a: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পাঠঃ </a:t>
            </a:r>
            <a:b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৩/৪ জন শিক্ষার্থী নিয়ে পর্যায়ক্রমে অংশ ভিত্তিক </a:t>
            </a:r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সম্পূর্ণ </a:t>
            </a:r>
            <a: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কবিতা </a:t>
            </a:r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একবার </a:t>
            </a:r>
            <a: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</a:t>
            </a:r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করাবো।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6" name="Content Placeholder 5" descr="Teacher class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361242" y="2219906"/>
            <a:ext cx="5454539" cy="408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964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520</Words>
  <Application>Microsoft Office PowerPoint</Application>
  <PresentationFormat>Widescreen</PresentationFormat>
  <Paragraphs>117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NikoshBAN</vt:lpstr>
      <vt:lpstr>RuposhreeP</vt:lpstr>
      <vt:lpstr>SutonnyEMJ</vt:lpstr>
      <vt:lpstr>Vrinda</vt:lpstr>
      <vt:lpstr>Wingdings</vt:lpstr>
      <vt:lpstr>Office Theme</vt:lpstr>
      <vt:lpstr>PowerPoint Presentation</vt:lpstr>
      <vt:lpstr>শিক্ষক পরিচিতি</vt:lpstr>
      <vt:lpstr>পাঠ পরিচিতি </vt:lpstr>
      <vt:lpstr>শিখন ফল</vt:lpstr>
      <vt:lpstr>নিচের ছবিগুলো কিসের?</vt:lpstr>
      <vt:lpstr>PowerPoint Presentation</vt:lpstr>
      <vt:lpstr>কবি পরিচিতি </vt:lpstr>
      <vt:lpstr>আদর্শ পাঠঃ</vt:lpstr>
      <vt:lpstr> সরব পাঠঃ  ৩/৪ জন শিক্ষার্থী নিয়ে পর্যায়ক্রমে অংশ ভিত্তিক সম্পূর্ণ কবিতা  একবার পাঠ করাবো।  </vt:lpstr>
      <vt:lpstr>PowerPoint Presentation</vt:lpstr>
      <vt:lpstr>PowerPoint Presentation</vt:lpstr>
      <vt:lpstr>PowerPoint Presentation</vt:lpstr>
      <vt:lpstr>    একক কাজ- ৩ মিনিট </vt:lpstr>
      <vt:lpstr>PowerPoint Presentation</vt:lpstr>
      <vt:lpstr>PowerPoint Presentation</vt:lpstr>
      <vt:lpstr>   জোড়ায় কাজ- ৫ মিনিট </vt:lpstr>
      <vt:lpstr>PowerPoint Presentation</vt:lpstr>
      <vt:lpstr>PowerPoint Presentation</vt:lpstr>
      <vt:lpstr>PowerPoint Presentation</vt:lpstr>
      <vt:lpstr>   দলীয় কাজ- ১০ মিনিট  </vt:lpstr>
      <vt:lpstr>মূল্যায়ন</vt:lpstr>
      <vt:lpstr>PowerPoint Presentation</vt:lpstr>
      <vt:lpstr>ধন্যবাদ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Doel-1612i3</cp:lastModifiedBy>
  <cp:revision>172</cp:revision>
  <dcterms:created xsi:type="dcterms:W3CDTF">2013-04-19T03:44:11Z</dcterms:created>
  <dcterms:modified xsi:type="dcterms:W3CDTF">2013-10-22T09:35:59Z</dcterms:modified>
</cp:coreProperties>
</file>